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7" r:id="rId6"/>
    <p:sldId id="258" r:id="rId7"/>
    <p:sldId id="259" r:id="rId8"/>
    <p:sldId id="269" r:id="rId9"/>
    <p:sldId id="270" r:id="rId10"/>
    <p:sldId id="271" r:id="rId11"/>
    <p:sldId id="273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291" autoAdjust="0"/>
  </p:normalViewPr>
  <p:slideViewPr>
    <p:cSldViewPr snapToGrid="0" showGuides="1">
      <p:cViewPr varScale="1">
        <p:scale>
          <a:sx n="114" d="100"/>
          <a:sy n="114" d="100"/>
        </p:scale>
        <p:origin x="414" y="114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5/1/2021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5/1/2021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png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microsoft.com/office/2007/relationships/hdphoto" Target="../media/hdphoto3.wdp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2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microsoft.com/office/2007/relationships/hdphoto" Target="../media/hdphoto5.wdp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57" y="2315361"/>
            <a:ext cx="10117959" cy="1993614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Who wants to go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Camping during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Covid 19?</a:t>
            </a:r>
            <a:br>
              <a:rPr lang="en-US" dirty="0"/>
            </a:b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Allen Virtusio, Carmela Monis, Julius Castro, Linda Stark, Tina Ren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ADF0-23DD-491B-8755-2E19692F9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Hypothesis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7209B-EA97-4E46-B935-409525612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A006E-2552-45AA-81E6-9D6D26A503C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451636" y="4967777"/>
            <a:ext cx="11288727" cy="607574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Did Covid-19 have a significant growth impact on camping gear while hurting other retail categories?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7816C2-385B-448D-A97D-6D6DC44D5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952" y="341787"/>
            <a:ext cx="2857500" cy="14287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B88AF3-9CC9-4215-B04F-D3CC0F076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959313"/>
            <a:ext cx="3177593" cy="5497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E3D758-302E-43BE-B13B-DEACA480B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735" y="1015597"/>
            <a:ext cx="1855453" cy="12487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ABEC49-A182-4A85-A2EF-EAE43F8E0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5507" y="2628900"/>
            <a:ext cx="4514850" cy="8001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isometricOffAxis2Left"/>
            <a:lightRig rig="threePt" dir="t"/>
          </a:scene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B2AA8E-26BA-4F21-87CE-0B2B858F9D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2945036"/>
            <a:ext cx="2509007" cy="677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0BE713-0D18-4DDE-AF1E-3437A5554B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1957" y="3090231"/>
            <a:ext cx="2509008" cy="67753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34389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86" y="1226483"/>
            <a:ext cx="5285914" cy="782638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Parameters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07108" y="2152814"/>
            <a:ext cx="4419901" cy="857098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RETAILERS: DSG, BACKCOUNTRY, REI, HIBBETT, MOOSEJAW, MACY’S, NORDSTROM’S, ZAPPOS.COM, ACADEMY, DILLARDS…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9785" y="2926021"/>
            <a:ext cx="6274964" cy="368450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TIME FRAME : NATIONAL RETAIL FEDERATION CALENDAR YEARS 2019 – 2020 (FEB – JAN)</a:t>
            </a:r>
          </a:p>
          <a:p>
            <a:pPr marL="0" indent="0">
              <a:buNone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STORE TYPES : BRICK AND MORTAR, ECOMMERCE, OUTLET</a:t>
            </a:r>
          </a:p>
          <a:p>
            <a:pPr marL="0" indent="0">
              <a:buNone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APPAREL </a:t>
            </a:r>
          </a:p>
          <a:p>
            <a:pPr lvl="1"/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PANTS, CAPRI, JACKETS and VESTS</a:t>
            </a:r>
          </a:p>
          <a:p>
            <a:pPr lvl="1"/>
            <a:endParaRPr 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CAMPING GEAR </a:t>
            </a:r>
          </a:p>
          <a:p>
            <a:pPr lvl="1"/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TENTS AND SLEEPING BAGS</a:t>
            </a:r>
          </a:p>
          <a:p>
            <a:pPr lvl="1"/>
            <a:endParaRPr lang="en-US" sz="1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</a:p>
          <a:p>
            <a:pPr lvl="1"/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BACKPACKS </a:t>
            </a:r>
          </a:p>
          <a:p>
            <a:pPr marL="457200" lvl="1" indent="0">
              <a:buNone/>
            </a:pPr>
            <a:endParaRPr lang="en-US" sz="1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buNone/>
            </a:pPr>
            <a:endParaRPr lang="en-US" sz="1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Data Source : https://www.npd.com/wps/portal/npd/us/news/insights/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ED36BD-A33E-4ADE-B79F-A9DCF3F303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40" t="5557" r="15228"/>
          <a:stretch/>
        </p:blipFill>
        <p:spPr>
          <a:xfrm>
            <a:off x="8105879" y="522434"/>
            <a:ext cx="3733782" cy="258748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D26D9A-4371-413C-9FB2-FFF5ADF392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4749" y="3390184"/>
            <a:ext cx="4320138" cy="291086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B51AE-252F-4958-A1E9-67C57179F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APPAREL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5F389B-861B-485A-AD81-A9172882D9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JACKETS, VESTS, PANTS and CAPRIS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FE0C33-CECE-4322-A29C-AEA87CDB13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17897" y="446314"/>
            <a:ext cx="4707842" cy="23544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Findings: </a:t>
            </a:r>
          </a:p>
          <a:p>
            <a:r>
              <a:rPr lang="en-US" dirty="0"/>
              <a:t>Apparel categories declined in 2020 vs 2019. </a:t>
            </a:r>
          </a:p>
          <a:p>
            <a:r>
              <a:rPr lang="en-US" dirty="0"/>
              <a:t>Biggest dip was in March and April as stores closed. </a:t>
            </a:r>
          </a:p>
          <a:p>
            <a:r>
              <a:rPr lang="en-US" dirty="0"/>
              <a:t>Average Unit Retail throughout 2020 was below the average in 2019 – more discounts. </a:t>
            </a:r>
          </a:p>
          <a:p>
            <a:r>
              <a:rPr lang="en-US" dirty="0"/>
              <a:t>There was an uptick in Apparel sales in October and November as retailers were heavily discounted for the holidays.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0D8D83-8EE8-4757-A48D-197DCB8CB8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7CBD36-E928-427F-BCF4-3FF2B77D4C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21C5D8-D118-4FBF-AE01-4AD06D5E4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233" y="2925986"/>
            <a:ext cx="5459170" cy="35338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9785FB-8C57-4070-BB4C-286C8B633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37" y="2969395"/>
            <a:ext cx="5187453" cy="34806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E9735A-1AD9-420F-BCCF-59EBAF9CC8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333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5197" y="446314"/>
            <a:ext cx="1429784" cy="14297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0F4ADF-72D5-434D-A5FC-176A2DA90AD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667" l="5222" r="90000"/>
                    </a14:imgEffect>
                  </a14:imgLayer>
                </a14:imgProps>
              </a:ext>
            </a:extLst>
          </a:blip>
          <a:srcRect l="28525" r="29681"/>
          <a:stretch/>
        </p:blipFill>
        <p:spPr>
          <a:xfrm>
            <a:off x="5544624" y="549674"/>
            <a:ext cx="897609" cy="2147716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EA429623-FA21-45AF-B60F-7BF8E1B46A4F}"/>
              </a:ext>
            </a:extLst>
          </p:cNvPr>
          <p:cNvSpPr/>
          <p:nvPr/>
        </p:nvSpPr>
        <p:spPr>
          <a:xfrm>
            <a:off x="2013358" y="5629035"/>
            <a:ext cx="377504" cy="365125"/>
          </a:xfrm>
          <a:prstGeom prst="ellipse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584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B51AE-252F-4958-A1E9-67C57179F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DAYPACKS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5F389B-861B-485A-AD81-A9172882D9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" y="2060240"/>
            <a:ext cx="4856336" cy="606048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BACKPACKS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FE0C33-CECE-4322-A29C-AEA87CDB13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54741" y="367469"/>
            <a:ext cx="5189119" cy="236671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Findings:</a:t>
            </a:r>
            <a:r>
              <a:rPr lang="en-US" dirty="0"/>
              <a:t> </a:t>
            </a:r>
          </a:p>
          <a:p>
            <a:pPr marL="0" indent="0" algn="l">
              <a:buNone/>
            </a:pPr>
            <a:r>
              <a:rPr lang="en-US" b="1" i="0" dirty="0">
                <a:effectLst/>
                <a:latin typeface="Slack-Lato"/>
              </a:rPr>
              <a:t>Daypack sales increased after covid summer vacation.</a:t>
            </a:r>
            <a:endParaRPr lang="en-US" b="0" i="0" dirty="0">
              <a:effectLst/>
              <a:latin typeface="Slack-Lato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lack-Lato"/>
              </a:rPr>
              <a:t>Due to school closures – June/July/Aug sales were very soft. 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lack-Lato"/>
              </a:rPr>
              <a:t>Covid summer vacation is a watershed.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lack-Lato"/>
              </a:rPr>
              <a:t>The outperforming trend keeps until Christmas.</a:t>
            </a:r>
          </a:p>
          <a:p>
            <a:pPr marL="0" indent="0" algn="l">
              <a:buNone/>
            </a:pPr>
            <a:r>
              <a:rPr lang="en-US" b="1" i="0" dirty="0">
                <a:effectLst/>
                <a:latin typeface="Slack-Lato"/>
              </a:rPr>
              <a:t>Covid made Ecommerce out performs B&amp;M.</a:t>
            </a:r>
            <a:endParaRPr lang="en-US" b="0" i="0" dirty="0">
              <a:effectLst/>
              <a:latin typeface="Slack-Lato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lack-Lato"/>
              </a:rPr>
              <a:t>B&amp;M &amp; Ecommerce have similar trends.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lack-Lato"/>
              </a:rPr>
              <a:t>At 2020/April when it locked down, Ecommerce out performs B&amp;M even at a seasonal dip.</a:t>
            </a:r>
          </a:p>
          <a:p>
            <a:pPr marL="0" indent="0" algn="l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7CBD36-E928-427F-BCF4-3FF2B77D4C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23F931-044F-4E43-B6F7-3227658057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3" r="4529"/>
          <a:stretch/>
        </p:blipFill>
        <p:spPr>
          <a:xfrm>
            <a:off x="6439887" y="2918327"/>
            <a:ext cx="5396183" cy="2907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721AAF-8B25-4F9B-82F5-B8FB57D4BC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63" r="14590"/>
          <a:stretch/>
        </p:blipFill>
        <p:spPr>
          <a:xfrm>
            <a:off x="532004" y="2918327"/>
            <a:ext cx="4485059" cy="291205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90FE1B7-E1DE-4307-A8EA-59B2DF119502}"/>
              </a:ext>
            </a:extLst>
          </p:cNvPr>
          <p:cNvSpPr/>
          <p:nvPr/>
        </p:nvSpPr>
        <p:spPr>
          <a:xfrm>
            <a:off x="9562982" y="4097951"/>
            <a:ext cx="516667" cy="511729"/>
          </a:xfrm>
          <a:prstGeom prst="ellipse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4CB42D-10B4-495D-8129-CB9DFF0C62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905350" y="413509"/>
            <a:ext cx="1394692" cy="139469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A928C1A-9ED4-482D-80CB-4E3252200A72}"/>
              </a:ext>
            </a:extLst>
          </p:cNvPr>
          <p:cNvSpPr/>
          <p:nvPr/>
        </p:nvSpPr>
        <p:spPr>
          <a:xfrm>
            <a:off x="2464073" y="5486400"/>
            <a:ext cx="805343" cy="278140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3265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B51AE-252F-4958-A1E9-67C57179F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CAMPING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5F389B-861B-485A-AD81-A9172882D9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" y="2060240"/>
            <a:ext cx="5320386" cy="448068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TENTS and SLEEPING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FE0C33-CECE-4322-A29C-AEA87CDB13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17897" y="1125545"/>
            <a:ext cx="4707842" cy="13827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Findings :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large gap of the units sold in 19 vs 20 starting in April.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April, after shut downs occurred – Only camping and outdoor was an option for recreation.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Saw a large spike in October as third wave hit the US.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7CBD36-E928-427F-BCF4-3FF2B77D4C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80C886-07D0-451C-BD20-F501315E63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778" b="87000" l="0" r="100000"/>
                    </a14:imgEffect>
                  </a14:imgLayer>
                </a14:imgProps>
              </a:ext>
            </a:extLst>
          </a:blip>
          <a:srcRect t="13089" r="-438" b="13149"/>
          <a:stretch/>
        </p:blipFill>
        <p:spPr>
          <a:xfrm>
            <a:off x="3867742" y="919575"/>
            <a:ext cx="1302463" cy="9565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462A61-AA89-47E2-ADA0-A3B0E9F7C5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58" r="8629"/>
          <a:stretch/>
        </p:blipFill>
        <p:spPr>
          <a:xfrm>
            <a:off x="281892" y="2692450"/>
            <a:ext cx="5092610" cy="35255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600499-0CD5-4667-9422-7808C96514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9667" l="31000" r="68778"/>
                    </a14:imgEffect>
                  </a14:imgLayer>
                </a14:imgProps>
              </a:ext>
            </a:extLst>
          </a:blip>
          <a:srcRect l="26404" r="26404"/>
          <a:stretch/>
        </p:blipFill>
        <p:spPr>
          <a:xfrm>
            <a:off x="5583106" y="2508308"/>
            <a:ext cx="1575230" cy="33379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A1DCDD-7BF1-440D-8394-AA4E550044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6940" y="2692449"/>
            <a:ext cx="4643025" cy="34218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3CED35-74E0-400C-8665-097659B543FB}"/>
              </a:ext>
            </a:extLst>
          </p:cNvPr>
          <p:cNvSpPr txBox="1"/>
          <p:nvPr/>
        </p:nvSpPr>
        <p:spPr>
          <a:xfrm>
            <a:off x="7321483" y="6114277"/>
            <a:ext cx="4588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*https://coronavirus.jhu.edu/data/new-cases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F31D62D-974A-4695-B866-0F8013B4C632}"/>
              </a:ext>
            </a:extLst>
          </p:cNvPr>
          <p:cNvSpPr/>
          <p:nvPr/>
        </p:nvSpPr>
        <p:spPr>
          <a:xfrm>
            <a:off x="3834185" y="3934436"/>
            <a:ext cx="369221" cy="365125"/>
          </a:xfrm>
          <a:prstGeom prst="ellipse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A04D21-BB6D-4748-AE10-94BC4F058FBE}"/>
              </a:ext>
            </a:extLst>
          </p:cNvPr>
          <p:cNvSpPr/>
          <p:nvPr/>
        </p:nvSpPr>
        <p:spPr>
          <a:xfrm>
            <a:off x="9850490" y="5026403"/>
            <a:ext cx="369221" cy="365125"/>
          </a:xfrm>
          <a:prstGeom prst="ellipse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2605C64-46DC-4392-8A97-9E75DF76A55F}"/>
              </a:ext>
            </a:extLst>
          </p:cNvPr>
          <p:cNvSpPr/>
          <p:nvPr/>
        </p:nvSpPr>
        <p:spPr>
          <a:xfrm>
            <a:off x="1787678" y="5119569"/>
            <a:ext cx="369221" cy="365125"/>
          </a:xfrm>
          <a:prstGeom prst="ellipse">
            <a:avLst/>
          </a:prstGeom>
          <a:noFill/>
          <a:ln>
            <a:solidFill>
              <a:schemeClr val="accent3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C632104-6079-4F03-8D50-7938C46EBC10}"/>
              </a:ext>
            </a:extLst>
          </p:cNvPr>
          <p:cNvSpPr/>
          <p:nvPr/>
        </p:nvSpPr>
        <p:spPr>
          <a:xfrm>
            <a:off x="8239494" y="5307927"/>
            <a:ext cx="369221" cy="365125"/>
          </a:xfrm>
          <a:prstGeom prst="ellipse">
            <a:avLst/>
          </a:prstGeom>
          <a:noFill/>
          <a:ln>
            <a:solidFill>
              <a:schemeClr val="accent3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023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8080" y="611944"/>
            <a:ext cx="5295835" cy="943625"/>
          </a:xfrm>
        </p:spPr>
        <p:txBody>
          <a:bodyPr/>
          <a:lstStyle/>
          <a:p>
            <a:r>
              <a:rPr lang="en-US" dirty="0"/>
              <a:t>TOTAL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0E50A-AB9F-4122-B5E0-DE40C6E483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7758" y="1754683"/>
            <a:ext cx="6644081" cy="1338855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Similar pattern through both years.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Outdoor retailers had a decline of almost 12% in the units they sold in 2020 compared to 2019.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Only saw an increase in camping equipment such as tents and sleeping bags.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2F9D7C-EFE5-4584-84A1-ED914E525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32312" y="3093538"/>
            <a:ext cx="4337384" cy="32530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A2DF9C9-6644-4F6E-A457-9FBE7A509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973" y="3764463"/>
            <a:ext cx="2866047" cy="17902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23AEBF-C1E2-4395-8DD5-DC8ED4B6E2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40" r="2072"/>
          <a:stretch/>
        </p:blipFill>
        <p:spPr>
          <a:xfrm>
            <a:off x="222304" y="3093538"/>
            <a:ext cx="4362051" cy="3209663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336C6A8-3B2A-4079-AF42-9CF8C2CC06A3}"/>
              </a:ext>
            </a:extLst>
          </p:cNvPr>
          <p:cNvSpPr/>
          <p:nvPr/>
        </p:nvSpPr>
        <p:spPr>
          <a:xfrm>
            <a:off x="7036216" y="4857226"/>
            <a:ext cx="427839" cy="360726"/>
          </a:xfrm>
          <a:prstGeom prst="rect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7391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MORTEM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0E50A-AB9F-4122-B5E0-DE40C6E483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What we would do differently.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FCB07-6C49-4FD9-A60E-365443B88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04174" y="2473779"/>
            <a:ext cx="4183650" cy="454353"/>
          </a:xfrm>
        </p:spPr>
        <p:txBody>
          <a:bodyPr/>
          <a:lstStyle/>
          <a:p>
            <a:pPr algn="ctr"/>
            <a:r>
              <a:rPr lang="en-US" dirty="0"/>
              <a:t>LIMITATIONS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C3CF09-BAFF-4590-A12C-E378DFF1DA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606428" y="3282113"/>
            <a:ext cx="4979143" cy="283637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Would have pulled in more camping equipment categories – grills, kayaks, coolers…</a:t>
            </a:r>
          </a:p>
          <a:p>
            <a:pPr algn="ctr"/>
            <a:r>
              <a:rPr lang="en-US" dirty="0"/>
              <a:t>Could have looked at other apparel items</a:t>
            </a:r>
          </a:p>
          <a:p>
            <a:pPr algn="ctr"/>
            <a:r>
              <a:rPr lang="en-US" dirty="0"/>
              <a:t>Could have looked at National Parks attendance and camp site reservations. </a:t>
            </a:r>
          </a:p>
          <a:p>
            <a:pPr algn="ctr"/>
            <a:r>
              <a:rPr lang="en-US" dirty="0"/>
              <a:t>Could have used more years than just 2019 and 2020 to get a broader picture. </a:t>
            </a:r>
          </a:p>
          <a:p>
            <a:pPr algn="ctr"/>
            <a:r>
              <a:rPr lang="en-US" dirty="0"/>
              <a:t>Could have done a survey. </a:t>
            </a:r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293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26A71AF-4CF2-4B95-BFB6-5C2750025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252</TotalTime>
  <Words>456</Words>
  <Application>Microsoft Office PowerPoint</Application>
  <PresentationFormat>Widescreen</PresentationFormat>
  <Paragraphs>65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Franklin Gothic Book</vt:lpstr>
      <vt:lpstr>Gill Sans MT</vt:lpstr>
      <vt:lpstr>Slack-Lato</vt:lpstr>
      <vt:lpstr>Office Theme</vt:lpstr>
      <vt:lpstr>Who wants to go  Camping during Covid 19? </vt:lpstr>
      <vt:lpstr>Hypothesis</vt:lpstr>
      <vt:lpstr>Parameters</vt:lpstr>
      <vt:lpstr>APPAREL </vt:lpstr>
      <vt:lpstr>DAYPACKS</vt:lpstr>
      <vt:lpstr>CAMPING</vt:lpstr>
      <vt:lpstr>TOTAL</vt:lpstr>
      <vt:lpstr>POST MORTEM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Outdoor Retail vs  Covid 19</dc:title>
  <dc:creator>Julius Castro</dc:creator>
  <cp:lastModifiedBy>Julius Castro</cp:lastModifiedBy>
  <cp:revision>27</cp:revision>
  <dcterms:created xsi:type="dcterms:W3CDTF">2021-04-29T03:27:56Z</dcterms:created>
  <dcterms:modified xsi:type="dcterms:W3CDTF">2021-05-01T17:47:48Z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